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502" r:id="rId2"/>
    <p:sldId id="509" r:id="rId3"/>
    <p:sldId id="496" r:id="rId4"/>
    <p:sldId id="494" r:id="rId5"/>
    <p:sldId id="495" r:id="rId6"/>
    <p:sldId id="503" r:id="rId7"/>
    <p:sldId id="504" r:id="rId8"/>
    <p:sldId id="493" r:id="rId9"/>
    <p:sldId id="505" r:id="rId10"/>
    <p:sldId id="508" r:id="rId11"/>
    <p:sldId id="506" r:id="rId12"/>
    <p:sldId id="510" r:id="rId13"/>
    <p:sldId id="507" r:id="rId14"/>
    <p:sldId id="497" r:id="rId15"/>
    <p:sldId id="512" r:id="rId16"/>
    <p:sldId id="513" r:id="rId17"/>
    <p:sldId id="511" r:id="rId18"/>
    <p:sldId id="517" r:id="rId19"/>
    <p:sldId id="498" r:id="rId20"/>
    <p:sldId id="515" r:id="rId21"/>
    <p:sldId id="514" r:id="rId22"/>
    <p:sldId id="499" r:id="rId23"/>
    <p:sldId id="500" r:id="rId24"/>
    <p:sldId id="501" r:id="rId25"/>
    <p:sldId id="516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A7B4E-A702-41A7-928F-726A76AC8A48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2901-36E9-4134-9B43-84F0F3F90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2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B927C4-A46A-B146-B2D7-E18C997298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22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02901-36E9-4134-9B43-84F0F3F901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89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1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1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14" y="1073150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3619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1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68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4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0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1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E756-77E1-D74B-98C8-FCA8D8943E8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085F54-C63B-4CA9-A1D0-531CC654F91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01048" y="2"/>
            <a:ext cx="890952" cy="890952"/>
          </a:xfrm>
          <a:prstGeom prst="ellipse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D1E4-3750-E843-AB4E-05B861604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06CBB0-7CB4-4B0C-9BE6-C3DFEEA234A0}"/>
              </a:ext>
            </a:extLst>
          </p:cNvPr>
          <p:cNvSpPr txBox="1"/>
          <p:nvPr/>
        </p:nvSpPr>
        <p:spPr>
          <a:xfrm>
            <a:off x="2416242" y="3044279"/>
            <a:ext cx="7359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VAE</a:t>
            </a:r>
            <a:r>
              <a:rPr lang="zh-CN" altLang="en-US" sz="4400" dirty="0"/>
              <a:t>及其在主题模型中的应用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02A219-DB88-4FFD-97F0-E3E7EE1D6DB8}"/>
              </a:ext>
            </a:extLst>
          </p:cNvPr>
          <p:cNvSpPr txBox="1"/>
          <p:nvPr/>
        </p:nvSpPr>
        <p:spPr>
          <a:xfrm>
            <a:off x="9671901" y="5608949"/>
            <a:ext cx="1284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2021.12.22</a:t>
            </a:r>
          </a:p>
          <a:p>
            <a:pPr algn="ctr"/>
            <a:r>
              <a:rPr lang="zh-CN" altLang="en-US" dirty="0"/>
              <a:t>刘磊</a:t>
            </a:r>
          </a:p>
        </p:txBody>
      </p:sp>
    </p:spTree>
    <p:extLst>
      <p:ext uri="{BB962C8B-B14F-4D97-AF65-F5344CB8AC3E}">
        <p14:creationId xmlns:p14="http://schemas.microsoft.com/office/powerpoint/2010/main" val="382659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kexue.fm/usr/uploads/2018/03/4168876662.png">
            <a:extLst>
              <a:ext uri="{FF2B5EF4-FFF2-40B4-BE49-F238E27FC236}">
                <a16:creationId xmlns:a16="http://schemas.microsoft.com/office/drawing/2014/main" id="{335A949B-829E-4455-88A9-C30AD9C4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813" y="210844"/>
            <a:ext cx="7458373" cy="643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8AE050-4000-4C11-8BC5-B7019F9F92A1}"/>
              </a:ext>
            </a:extLst>
          </p:cNvPr>
          <p:cNvSpPr txBox="1"/>
          <p:nvPr/>
        </p:nvSpPr>
        <p:spPr>
          <a:xfrm>
            <a:off x="10159579" y="6439406"/>
            <a:ext cx="2032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以上图片均来源于</a:t>
            </a:r>
            <a:r>
              <a:rPr lang="en-US" altLang="zh-CN" sz="1050" dirty="0"/>
              <a:t>https://kexue.fm/archives/5253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177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673404-C6A2-4CEB-B242-F0FAE39C9B25}"/>
                  </a:ext>
                </a:extLst>
              </p:cNvPr>
              <p:cNvSpPr txBox="1"/>
              <p:nvPr/>
            </p:nvSpPr>
            <p:spPr>
              <a:xfrm>
                <a:off x="852256" y="763480"/>
                <a:ext cx="3993529" cy="3988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Q</a:t>
                </a:r>
                <a:r>
                  <a:rPr lang="zh-CN" altLang="en-US" dirty="0"/>
                  <a:t>：解码器是什么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</a:t>
                </a:r>
                <a:r>
                  <a:rPr lang="zh-CN" altLang="en-US" dirty="0"/>
                  <a:t>：取决于数据类型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当样本是多元二值向量</a:t>
                </a:r>
                <a:br>
                  <a:rPr lang="en-US" altLang="zh-CN" dirty="0"/>
                </a:br>
                <a:r>
                  <a:rPr lang="zh-CN" altLang="en-US" dirty="0"/>
                  <a:t>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为多变量伯努利分布</a:t>
                </a: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673404-C6A2-4CEB-B242-F0FAE39C9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763480"/>
                <a:ext cx="3993529" cy="3988912"/>
              </a:xfrm>
              <a:prstGeom prst="rect">
                <a:avLst/>
              </a:prstGeom>
              <a:blipFill>
                <a:blip r:embed="rId2"/>
                <a:stretch>
                  <a:fillRect l="-1374" t="-763" r="-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FB12945-023C-4D1A-8AAD-25CD39F0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34" y="3271061"/>
            <a:ext cx="4043180" cy="14813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963689-B6A8-4B72-A974-529BAF20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943" y="3045932"/>
            <a:ext cx="4517145" cy="2490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41F88EF-7145-4928-A292-064588212354}"/>
                  </a:ext>
                </a:extLst>
              </p:cNvPr>
              <p:cNvSpPr txBox="1"/>
              <p:nvPr/>
            </p:nvSpPr>
            <p:spPr>
              <a:xfrm>
                <a:off x="6724014" y="2104007"/>
                <a:ext cx="3070199" cy="941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对于一般数据</a:t>
                </a:r>
                <a:br>
                  <a:rPr lang="en-US" altLang="zh-CN" dirty="0"/>
                </a:br>
                <a:r>
                  <a:rPr lang="zh-CN" altLang="en-US" dirty="0"/>
                  <a:t>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为高斯分布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41F88EF-7145-4928-A292-064588212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014" y="2104007"/>
                <a:ext cx="3070199" cy="941925"/>
              </a:xfrm>
              <a:prstGeom prst="rect">
                <a:avLst/>
              </a:prstGeom>
              <a:blipFill>
                <a:blip r:embed="rId5"/>
                <a:stretch>
                  <a:fillRect l="-1190" t="-3226" r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506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28EA49-0748-4E9F-8514-FCD497CC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406"/>
            <a:ext cx="6214369" cy="6651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4926AE-203B-4666-BB90-E9217D2AC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932" y="-1"/>
            <a:ext cx="659906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4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813C67-1A21-41DA-85F0-E030D129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5346"/>
            <a:ext cx="6096000" cy="4572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0331CF-44B3-47FB-B3FF-69D4D2F0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7466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A3FD4-E399-4E72-898E-02E5418E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70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ProdLDA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906ECA-69D4-4637-BAE5-6CFB2CE4EF18}"/>
              </a:ext>
            </a:extLst>
          </p:cNvPr>
          <p:cNvSpPr txBox="1"/>
          <p:nvPr/>
        </p:nvSpPr>
        <p:spPr>
          <a:xfrm>
            <a:off x="952107" y="1416986"/>
            <a:ext cx="384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 </a:t>
            </a:r>
            <a:r>
              <a:rPr lang="en-US" altLang="zh-CN" dirty="0"/>
              <a:t>VAE </a:t>
            </a:r>
            <a:r>
              <a:rPr lang="zh-CN" altLang="en-US" dirty="0"/>
              <a:t>解决 </a:t>
            </a:r>
            <a:r>
              <a:rPr lang="en-US" altLang="zh-CN" dirty="0"/>
              <a:t>LDA </a:t>
            </a:r>
            <a:r>
              <a:rPr lang="zh-CN" altLang="en-US" dirty="0"/>
              <a:t>难以修改的问题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6AF3F1-A81C-4E65-A620-E94F388D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25" y="2670915"/>
            <a:ext cx="5803672" cy="7211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3FBBDC-49FB-4448-B3C2-86B4B634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58" y="4003800"/>
            <a:ext cx="2736471" cy="4465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2642C0-FEBA-48C8-B6F7-F746C0F0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25" y="5086927"/>
            <a:ext cx="6573124" cy="2699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A1CF79F-0D66-46C7-87C7-A43F79C7BA9A}"/>
              </a:ext>
            </a:extLst>
          </p:cNvPr>
          <p:cNvSpPr txBox="1"/>
          <p:nvPr/>
        </p:nvSpPr>
        <p:spPr>
          <a:xfrm>
            <a:off x="7883371" y="2059142"/>
            <a:ext cx="36435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VAE</a:t>
            </a:r>
            <a:r>
              <a:rPr lang="zh-CN" altLang="en-US" dirty="0"/>
              <a:t>，若先验分布是高斯的：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定义推断网络：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定义高斯变分分布：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采样、重构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优化证据下界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C195DF-D7CA-4847-9B96-E17405DFD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698" y="2773846"/>
            <a:ext cx="2179580" cy="2534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C1D3F6-BAF5-4D48-B91C-61E2E5785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507" y="3613266"/>
            <a:ext cx="3038293" cy="2757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88C12DB-8407-4E5C-AB57-6521D2CF37A3}"/>
              </a:ext>
            </a:extLst>
          </p:cNvPr>
          <p:cNvSpPr txBox="1"/>
          <p:nvPr/>
        </p:nvSpPr>
        <p:spPr>
          <a:xfrm>
            <a:off x="952107" y="2059142"/>
            <a:ext cx="36471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对传统的基于平均场的变分方法：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边际似然：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定义变分分布：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写出证据下界：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98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06D005-9262-49A1-919D-87C994143564}"/>
                  </a:ext>
                </a:extLst>
              </p:cNvPr>
              <p:cNvSpPr txBox="1"/>
              <p:nvPr/>
            </p:nvSpPr>
            <p:spPr>
              <a:xfrm>
                <a:off x="781235" y="727969"/>
                <a:ext cx="562634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要解决的问题：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两个隐变量：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和 </a:t>
                </a:r>
                <a:r>
                  <a:rPr lang="en-US" altLang="zh-CN" dirty="0"/>
                  <a:t>z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/>
                  <a:t>LDA </a:t>
                </a:r>
                <a:r>
                  <a:rPr lang="zh-CN" altLang="en-US" dirty="0"/>
                  <a:t>的先验分布不是高斯的，重参数技巧怎么用？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06D005-9262-49A1-919D-87C994143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5" y="727969"/>
                <a:ext cx="5626348" cy="1384995"/>
              </a:xfrm>
              <a:prstGeom prst="rect">
                <a:avLst/>
              </a:prstGeom>
              <a:blipFill>
                <a:blip r:embed="rId2"/>
                <a:stretch>
                  <a:fillRect l="-1625" t="-3509" r="-325" b="-7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F8E1F8D-D56E-437B-91D7-1F943CDA9469}"/>
              </a:ext>
            </a:extLst>
          </p:cNvPr>
          <p:cNvSpPr txBox="1"/>
          <p:nvPr/>
        </p:nvSpPr>
        <p:spPr>
          <a:xfrm>
            <a:off x="1127463" y="2556770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Collapsing z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C7BDB-9EA8-49AD-B98A-1F94A40F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53" y="3253003"/>
            <a:ext cx="3458637" cy="170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0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95A795-CED7-4480-AD95-AF8C718EAA23}"/>
                  </a:ext>
                </a:extLst>
              </p:cNvPr>
              <p:cNvSpPr txBox="1"/>
              <p:nvPr/>
            </p:nvSpPr>
            <p:spPr>
              <a:xfrm>
                <a:off x="493401" y="795262"/>
                <a:ext cx="5432449" cy="4555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Laplace </a:t>
                </a:r>
                <a:r>
                  <a:rPr lang="zh-CN" altLang="en-US" sz="2000" dirty="0"/>
                  <a:t>逼近</a:t>
                </a:r>
                <a:endParaRPr lang="en-US" altLang="zh-CN" sz="2000" dirty="0"/>
              </a:p>
              <a:p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使用 </a:t>
                </a:r>
                <a:r>
                  <a:rPr lang="en-US" altLang="zh-CN" dirty="0"/>
                  <a:t>Logistic normal </a:t>
                </a:r>
                <a:r>
                  <a:rPr lang="zh-CN" altLang="en-US" dirty="0"/>
                  <a:t>分布逼近 </a:t>
                </a:r>
                <a:r>
                  <a:rPr lang="en-US" altLang="zh-CN" dirty="0"/>
                  <a:t>Dirichlet </a:t>
                </a:r>
                <a:r>
                  <a:rPr lang="zh-CN" altLang="en-US" dirty="0"/>
                  <a:t>分布</a:t>
                </a: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先验分布</a:t>
                </a: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推断网络</a:t>
                </a: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变分分布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95A795-CED7-4480-AD95-AF8C718EA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1" y="795262"/>
                <a:ext cx="5432449" cy="4555093"/>
              </a:xfrm>
              <a:prstGeom prst="rect">
                <a:avLst/>
              </a:prstGeom>
              <a:blipFill>
                <a:blip r:embed="rId2"/>
                <a:stretch>
                  <a:fillRect l="-1010" t="-668" r="-112" b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564EC2D-3340-45F9-B540-FF26BD0D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00" y="1885149"/>
            <a:ext cx="3201513" cy="1126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6B1088-31E6-4C74-8712-51DFBA456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69" y="3528975"/>
            <a:ext cx="2666374" cy="2472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983065-9752-494A-8FF1-8F0F65293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926" y="4257951"/>
            <a:ext cx="2136259" cy="6106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ED60AE-D943-476B-9C77-00A3912D0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193" y="5468177"/>
            <a:ext cx="4203861" cy="4392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D6DC8A-019F-4DD4-86FE-76A06A4AC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198" y="1333595"/>
            <a:ext cx="5810054" cy="46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B126C20-BA4F-49DB-BB88-D1B1B5F4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50" y="2101501"/>
            <a:ext cx="7139700" cy="11035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774D03-015E-4D56-8EC3-0B6AD3D028F7}"/>
              </a:ext>
            </a:extLst>
          </p:cNvPr>
          <p:cNvSpPr txBox="1"/>
          <p:nvPr/>
        </p:nvSpPr>
        <p:spPr>
          <a:xfrm>
            <a:off x="1089900" y="135038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证据下界</a:t>
            </a:r>
          </a:p>
        </p:txBody>
      </p:sp>
    </p:spTree>
    <p:extLst>
      <p:ext uri="{BB962C8B-B14F-4D97-AF65-F5344CB8AC3E}">
        <p14:creationId xmlns:p14="http://schemas.microsoft.com/office/powerpoint/2010/main" val="2252463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6B0C52-F662-4467-91A2-BCAA828DC847}"/>
              </a:ext>
            </a:extLst>
          </p:cNvPr>
          <p:cNvSpPr txBox="1"/>
          <p:nvPr/>
        </p:nvSpPr>
        <p:spPr>
          <a:xfrm>
            <a:off x="895547" y="744718"/>
            <a:ext cx="51498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Evaluation Metric</a:t>
            </a:r>
          </a:p>
          <a:p>
            <a:endParaRPr lang="en-US" altLang="zh-CN" dirty="0"/>
          </a:p>
          <a:p>
            <a:r>
              <a:rPr lang="en-US" altLang="zh-CN" sz="2000" b="1" dirty="0"/>
              <a:t>Topic coherence</a:t>
            </a:r>
          </a:p>
          <a:p>
            <a:r>
              <a:rPr lang="en-US" altLang="zh-CN" dirty="0"/>
              <a:t>NPMI (normalized pointwise mutual information)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B80F6-2897-45E5-9B5E-86C223DE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6" y="2776928"/>
            <a:ext cx="6418374" cy="1320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4C35F8-9038-4D26-B4F9-68878D0E0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19" y="4728286"/>
            <a:ext cx="7304762" cy="17333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701984-48B2-42AF-9BE5-99EAC323413C}"/>
              </a:ext>
            </a:extLst>
          </p:cNvPr>
          <p:cNvSpPr txBox="1"/>
          <p:nvPr/>
        </p:nvSpPr>
        <p:spPr>
          <a:xfrm>
            <a:off x="8430025" y="2732151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量化两个随机变量共现的程度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NPMI = 1: </a:t>
            </a:r>
            <a:r>
              <a:rPr lang="zh-CN" altLang="en-US" dirty="0"/>
              <a:t>完全共现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NPMI = 0: </a:t>
            </a:r>
            <a:r>
              <a:rPr lang="zh-CN" altLang="en-US" dirty="0"/>
              <a:t>独立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NPMI = -1: </a:t>
            </a:r>
            <a:r>
              <a:rPr lang="zh-CN" altLang="en-US" dirty="0"/>
              <a:t>完全不共现</a:t>
            </a:r>
          </a:p>
        </p:txBody>
      </p:sp>
    </p:spTree>
    <p:extLst>
      <p:ext uri="{BB962C8B-B14F-4D97-AF65-F5344CB8AC3E}">
        <p14:creationId xmlns:p14="http://schemas.microsoft.com/office/powerpoint/2010/main" val="917323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2C454-DFEE-451F-8798-C0ACAD3D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543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CombinedTM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DCA91-7B7F-4BB0-BCA7-38DFC6E5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7777"/>
            <a:ext cx="5968780" cy="50539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1F4D9C-AF5D-411E-B6B4-B3C24BE8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547" y="883984"/>
            <a:ext cx="4455253" cy="28391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230867-CBBF-41FE-A974-78054C5AD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58" y="3791941"/>
            <a:ext cx="4231430" cy="23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2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8A51D7-D424-46A9-BDFF-AD5C32E1B6EA}"/>
              </a:ext>
            </a:extLst>
          </p:cNvPr>
          <p:cNvSpPr txBox="1"/>
          <p:nvPr/>
        </p:nvSpPr>
        <p:spPr>
          <a:xfrm>
            <a:off x="1056443" y="1003176"/>
            <a:ext cx="357020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目录</a:t>
            </a:r>
            <a:endParaRPr lang="en-US" altLang="zh-CN" sz="4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1485900" lvl="2" indent="-571500">
              <a:buFont typeface="+mj-ea"/>
              <a:buAutoNum type="ea1JpnChsDbPeriod"/>
            </a:pPr>
            <a:r>
              <a:rPr lang="zh-CN" altLang="en-US" sz="3200" dirty="0"/>
              <a:t>预备知识</a:t>
            </a:r>
            <a:endParaRPr lang="en-US" altLang="zh-CN" sz="3200" dirty="0"/>
          </a:p>
          <a:p>
            <a:pPr marL="1485900" lvl="2" indent="-571500">
              <a:buFont typeface="+mj-ea"/>
              <a:buAutoNum type="ea1JpnChsDbPeriod"/>
            </a:pPr>
            <a:r>
              <a:rPr lang="zh-CN" altLang="en-US" sz="3200" dirty="0"/>
              <a:t>一些论文</a:t>
            </a:r>
            <a:endParaRPr lang="en-US" altLang="zh-CN" sz="3200" dirty="0"/>
          </a:p>
          <a:p>
            <a:pPr marL="1485900" lvl="2" indent="-571500">
              <a:buFont typeface="+mj-ea"/>
              <a:buAutoNum type="ea1JpnChsDbPeriod"/>
            </a:pPr>
            <a:r>
              <a:rPr lang="zh-CN" altLang="en-US" sz="3200" dirty="0"/>
              <a:t>论文思路</a:t>
            </a:r>
            <a:endParaRPr lang="en-US" altLang="zh-CN" sz="3200" dirty="0"/>
          </a:p>
          <a:p>
            <a:pPr marL="342900" indent="-342900">
              <a:buFont typeface="+mj-lt"/>
              <a:buAutoNum type="ea1JpnChsDb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29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08311D-F756-464F-AA8D-D92B659B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75" y="5352975"/>
            <a:ext cx="6145237" cy="966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448CA9-3A73-4853-8881-01BD4669BA60}"/>
              </a:ext>
            </a:extLst>
          </p:cNvPr>
          <p:cNvSpPr txBox="1"/>
          <p:nvPr/>
        </p:nvSpPr>
        <p:spPr>
          <a:xfrm>
            <a:off x="899369" y="1125492"/>
            <a:ext cx="25923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对比损失的推导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考虑约束优化问题：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写出其 </a:t>
            </a:r>
            <a:r>
              <a:rPr lang="en-US" altLang="zh-CN" dirty="0" err="1"/>
              <a:t>Lagrangian</a:t>
            </a:r>
            <a:r>
              <a:rPr lang="en-US" altLang="zh-CN" dirty="0"/>
              <a:t> </a:t>
            </a:r>
            <a:r>
              <a:rPr lang="zh-CN" altLang="en-US" dirty="0"/>
              <a:t>函数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6E721E-6D20-40B8-909B-F669BA77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95" y="2083200"/>
            <a:ext cx="4758299" cy="3808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A6E3A6-C14B-4BAB-B34D-F9021F8C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76" y="2996628"/>
            <a:ext cx="5092149" cy="277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EC98B0-176E-4B48-9D43-884E42AC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95" y="3554803"/>
            <a:ext cx="10476478" cy="15201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E31CD5-8586-47BC-8D79-1CEB8B74D6E4}"/>
              </a:ext>
            </a:extLst>
          </p:cNvPr>
          <p:cNvSpPr txBox="1"/>
          <p:nvPr/>
        </p:nvSpPr>
        <p:spPr>
          <a:xfrm>
            <a:off x="996276" y="527803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优化目标函数：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5C6E41F-9A63-420F-9F96-B84C4176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25" y="358362"/>
            <a:ext cx="10515600" cy="63411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Contrastive Learning for Neural Topic Model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89960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93BFD1-8A8D-4750-A2EF-FC1979C8A552}"/>
              </a:ext>
            </a:extLst>
          </p:cNvPr>
          <p:cNvSpPr txBox="1"/>
          <p:nvPr/>
        </p:nvSpPr>
        <p:spPr>
          <a:xfrm>
            <a:off x="688662" y="701702"/>
            <a:ext cx="936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假设</a:t>
            </a:r>
            <a:r>
              <a:rPr lang="zh-CN" altLang="en-US" dirty="0"/>
              <a:t>：原样本和正样本具有公共的主题是因为它们显著词（</a:t>
            </a:r>
            <a:r>
              <a:rPr lang="en-US" altLang="zh-CN" dirty="0"/>
              <a:t>salient words</a:t>
            </a:r>
            <a:r>
              <a:rPr lang="zh-CN" altLang="en-US" dirty="0"/>
              <a:t>）的相对频率相当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61427F-29C7-42A2-B98F-C596B5D0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6" y="1564464"/>
            <a:ext cx="11638625" cy="459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1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51104A-C528-469B-BCDF-5CA71DD4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07" y="549259"/>
            <a:ext cx="9603585" cy="4079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8AD574-D346-4E5F-88FC-3B0A6B01586F}"/>
                  </a:ext>
                </a:extLst>
              </p:cNvPr>
              <p:cNvSpPr txBox="1"/>
              <p:nvPr/>
            </p:nvSpPr>
            <p:spPr>
              <a:xfrm>
                <a:off x="1199434" y="4936534"/>
                <a:ext cx="9844426" cy="762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负样本：选择 </a:t>
                </a:r>
                <a:r>
                  <a:rPr lang="en-US" altLang="zh-CN" dirty="0"/>
                  <a:t>k </a:t>
                </a:r>
                <a:r>
                  <a:rPr lang="zh-CN" altLang="en-US" dirty="0"/>
                  <a:t>个 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score </a:t>
                </a:r>
                <a:r>
                  <a:rPr lang="zh-CN" altLang="en-US" dirty="0"/>
                  <a:t>最高的 </a:t>
                </a:r>
                <a:r>
                  <a:rPr lang="en-US" altLang="zh-CN" dirty="0"/>
                  <a:t>token: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 …, 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𝑟𝑒𝑐𝑜𝑛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∼{1, …,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正样本：选择 </a:t>
                </a:r>
                <a:r>
                  <a:rPr lang="en-US" altLang="zh-CN" dirty="0"/>
                  <a:t>k </a:t>
                </a:r>
                <a:r>
                  <a:rPr lang="zh-CN" altLang="en-US" dirty="0"/>
                  <a:t>个 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score </a:t>
                </a:r>
                <a:r>
                  <a:rPr lang="zh-CN" altLang="en-US" dirty="0"/>
                  <a:t>最低的 </a:t>
                </a:r>
                <a:r>
                  <a:rPr lang="en-US" altLang="zh-CN" dirty="0"/>
                  <a:t>token: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 …, 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𝑟𝑒𝑐𝑜𝑛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∼{1, …,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8AD574-D346-4E5F-88FC-3B0A6B015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34" y="4936534"/>
                <a:ext cx="9844426" cy="762773"/>
              </a:xfrm>
              <a:prstGeom prst="rect">
                <a:avLst/>
              </a:prstGeom>
              <a:blipFill>
                <a:blip r:embed="rId3"/>
                <a:stretch>
                  <a:fillRect l="-557" t="-4800" b="-4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401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B072CD-5F35-49CA-9080-FE42491E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39" y="1731094"/>
            <a:ext cx="9944122" cy="33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84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E966D-42E1-45B2-BF4D-2DC47F37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0"/>
            <a:ext cx="10515600" cy="64354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论文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CA1047-A47A-4D87-BF72-AE631C8EB42B}"/>
              </a:ext>
            </a:extLst>
          </p:cNvPr>
          <p:cNvSpPr txBox="1"/>
          <p:nvPr/>
        </p:nvSpPr>
        <p:spPr>
          <a:xfrm>
            <a:off x="989814" y="1594040"/>
            <a:ext cx="3993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把对比损失加入</a:t>
            </a:r>
            <a:r>
              <a:rPr lang="en-US" altLang="zh-CN" dirty="0" err="1"/>
              <a:t>CombinedTM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加入分层的对比（句子级别）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一些句子和文档的主题一致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一些句子和文档的主题不一致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F7593E-4EC6-45A4-90F4-D0824C0B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14" y="4053084"/>
            <a:ext cx="5839455" cy="13859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A96A98-C859-46B3-B9AF-F2C9F943AD40}"/>
              </a:ext>
            </a:extLst>
          </p:cNvPr>
          <p:cNvSpPr txBox="1"/>
          <p:nvPr/>
        </p:nvSpPr>
        <p:spPr>
          <a:xfrm>
            <a:off x="989814" y="3100561"/>
            <a:ext cx="5628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初步实验结果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zh-CN" altLang="en-US" dirty="0"/>
              <a:t>主题数量</a:t>
            </a:r>
            <a:r>
              <a:rPr lang="en-US" altLang="zh-CN" dirty="0"/>
              <a:t>25</a:t>
            </a:r>
            <a:r>
              <a:rPr lang="zh-CN" altLang="en-US" dirty="0"/>
              <a:t>、</a:t>
            </a:r>
            <a:r>
              <a:rPr lang="en-US" altLang="zh-CN" dirty="0"/>
              <a:t>50</a:t>
            </a:r>
            <a:r>
              <a:rPr lang="zh-CN" altLang="en-US" dirty="0"/>
              <a:t>、</a:t>
            </a:r>
            <a:r>
              <a:rPr lang="en-US" altLang="zh-CN" dirty="0"/>
              <a:t>75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150</a:t>
            </a:r>
            <a:r>
              <a:rPr lang="zh-CN" altLang="en-US" dirty="0"/>
              <a:t>各跑</a:t>
            </a:r>
            <a:r>
              <a:rPr lang="en-US" altLang="zh-CN" dirty="0"/>
              <a:t>30</a:t>
            </a:r>
            <a:r>
              <a:rPr lang="zh-CN" altLang="en-US" dirty="0"/>
              <a:t>次取平均）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3AA892-BE6A-4019-A802-3B5FA9A36939}"/>
              </a:ext>
            </a:extLst>
          </p:cNvPr>
          <p:cNvSpPr txBox="1"/>
          <p:nvPr/>
        </p:nvSpPr>
        <p:spPr>
          <a:xfrm>
            <a:off x="989814" y="5745222"/>
            <a:ext cx="9500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注：只加入了 </a:t>
            </a:r>
            <a:r>
              <a:rPr lang="en-US" altLang="zh-CN" sz="1600" dirty="0" err="1"/>
              <a:t>BoW</a:t>
            </a:r>
            <a:r>
              <a:rPr lang="en-US" altLang="zh-CN" sz="1600" dirty="0"/>
              <a:t> </a:t>
            </a:r>
            <a:r>
              <a:rPr lang="zh-CN" altLang="en-US" sz="1600" dirty="0"/>
              <a:t>的正负样本和 </a:t>
            </a:r>
            <a:r>
              <a:rPr lang="en-US" altLang="zh-CN" sz="1600" dirty="0"/>
              <a:t>Embedding </a:t>
            </a:r>
            <a:r>
              <a:rPr lang="zh-CN" altLang="en-US" sz="1600" dirty="0"/>
              <a:t>的负样本（</a:t>
            </a:r>
            <a:r>
              <a:rPr lang="en-US" altLang="zh-CN" sz="1600" dirty="0"/>
              <a:t>mini-batch</a:t>
            </a:r>
            <a:r>
              <a:rPr lang="zh-CN" altLang="en-US" sz="1600" dirty="0"/>
              <a:t>中其他样本</a:t>
            </a:r>
            <a:r>
              <a:rPr lang="en-US" altLang="zh-CN" sz="1600" dirty="0"/>
              <a:t>Embedding</a:t>
            </a:r>
            <a:r>
              <a:rPr lang="zh-CN" altLang="en-US" sz="1600" dirty="0"/>
              <a:t>的均值）</a:t>
            </a:r>
            <a:endParaRPr lang="en-US" altLang="zh-CN" sz="1600" dirty="0"/>
          </a:p>
          <a:p>
            <a:r>
              <a:rPr lang="en-US" altLang="zh-CN" sz="1600" dirty="0"/>
              <a:t>       </a:t>
            </a:r>
            <a:r>
              <a:rPr lang="zh-CN" altLang="en-US" sz="1600" dirty="0"/>
              <a:t>未加入句子级别的对比</a:t>
            </a:r>
          </a:p>
        </p:txBody>
      </p:sp>
    </p:spTree>
    <p:extLst>
      <p:ext uri="{BB962C8B-B14F-4D97-AF65-F5344CB8AC3E}">
        <p14:creationId xmlns:p14="http://schemas.microsoft.com/office/powerpoint/2010/main" val="3260727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9922BA-F473-4865-963C-307D1D3A2B33}"/>
              </a:ext>
            </a:extLst>
          </p:cNvPr>
          <p:cNvSpPr txBox="1"/>
          <p:nvPr/>
        </p:nvSpPr>
        <p:spPr>
          <a:xfrm>
            <a:off x="4478215" y="2921168"/>
            <a:ext cx="3235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81735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33DA0-CE93-467B-A667-DB6AB297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3866" cy="66239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LDA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D33CAB-66D9-4CA1-AB79-70687EE6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2527"/>
            <a:ext cx="7476190" cy="2219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071DA4-4560-4D35-BF3A-26EAF183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69" y="3892343"/>
            <a:ext cx="5803672" cy="7211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98BB7F-EAAF-4BA6-B9F3-FF192C4712DC}"/>
              </a:ext>
            </a:extLst>
          </p:cNvPr>
          <p:cNvSpPr txBox="1"/>
          <p:nvPr/>
        </p:nvSpPr>
        <p:spPr>
          <a:xfrm>
            <a:off x="1068469" y="5156462"/>
            <a:ext cx="4836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的缺点：</a:t>
            </a:r>
            <a:endParaRPr lang="en-US" altLang="zh-CN" dirty="0"/>
          </a:p>
          <a:p>
            <a:r>
              <a:rPr lang="zh-CN" altLang="en-US" dirty="0"/>
              <a:t>修改模型需要大量的计算去重新推导证据下界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22AD68-6107-4E63-83F4-DC0FD23C4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10" y="3752302"/>
            <a:ext cx="7476190" cy="31056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22950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921B4A-8798-46B3-9FA2-C398DD8C01CB}"/>
              </a:ext>
            </a:extLst>
          </p:cNvPr>
          <p:cNvSpPr txBox="1"/>
          <p:nvPr/>
        </p:nvSpPr>
        <p:spPr>
          <a:xfrm>
            <a:off x="551452" y="362559"/>
            <a:ext cx="1197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VAE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128A85-B509-4BC4-9659-2B734C1BF35D}"/>
                  </a:ext>
                </a:extLst>
              </p:cNvPr>
              <p:cNvSpPr txBox="1"/>
              <p:nvPr/>
            </p:nvSpPr>
            <p:spPr>
              <a:xfrm>
                <a:off x="961120" y="1312923"/>
                <a:ext cx="6689395" cy="4916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问题场景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dirty="0"/>
                  <a:t>假设数据 </a:t>
                </a:r>
                <a:r>
                  <a:rPr lang="en-US" altLang="zh-CN" dirty="0"/>
                  <a:t>X </a:t>
                </a:r>
                <a:r>
                  <a:rPr lang="zh-CN" altLang="en-US" dirty="0"/>
                  <a:t>的生成过程含有隐变量 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，模型具有联合分布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生成过程分成两个步骤：</a:t>
                </a:r>
                <a:endParaRPr lang="en-US" altLang="zh-CN" dirty="0"/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由</m:t>
                    </m:r>
                  </m:oMath>
                </a14:m>
                <a:r>
                  <a:rPr lang="zh-CN" altLang="en-US" b="0" dirty="0"/>
                  <a:t>先验分布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b="0" dirty="0"/>
                  <a:t> 生成</a:t>
                </a:r>
                <a:endParaRPr lang="en-US" altLang="zh-CN" b="0" dirty="0"/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0" dirty="0"/>
                  <a:t>由条件分布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 生成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已知：</a:t>
                </a:r>
                <a:endParaRPr lang="en-US" altLang="zh-CN" b="0" dirty="0"/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zh-CN" altLang="en-US" dirty="0"/>
                  <a:t>数据 </a:t>
                </a:r>
                <a:r>
                  <a:rPr lang="en-US" altLang="zh-CN" dirty="0"/>
                  <a:t>X</a:t>
                </a: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b="0" dirty="0"/>
                  <a:t>的分布类型</a:t>
                </a:r>
                <a:r>
                  <a:rPr lang="zh-CN" altLang="en-US" dirty="0"/>
                  <a:t>（假设）</a:t>
                </a:r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未知：</a:t>
                </a:r>
                <a:endParaRPr lang="en-US" altLang="zh-CN" dirty="0"/>
              </a:p>
              <a:p>
                <a:pPr marL="742950" lvl="1" indent="-285750"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</a:pPr>
                <a:r>
                  <a:rPr lang="zh-CN" altLang="en-US" b="0" dirty="0"/>
                  <a:t>该分布的具体参数</a:t>
                </a:r>
                <a:endParaRPr lang="en-US" altLang="zh-CN" dirty="0"/>
              </a:p>
              <a:p>
                <a:pPr marL="742950" lvl="1" indent="-285750"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</a:pPr>
                <a:r>
                  <a:rPr lang="zh-CN" altLang="en-US" dirty="0"/>
                  <a:t>隐变量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不可处理：</a:t>
                </a: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b="0" dirty="0"/>
                  <a:t>边际似然：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=∫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endParaRPr lang="en-US" altLang="zh-CN" b="0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后验概率：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b="0" dirty="0"/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128A85-B509-4BC4-9659-2B734C1BF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20" y="1312923"/>
                <a:ext cx="6689395" cy="4916089"/>
              </a:xfrm>
              <a:prstGeom prst="rect">
                <a:avLst/>
              </a:prstGeom>
              <a:blipFill>
                <a:blip r:embed="rId4"/>
                <a:stretch>
                  <a:fillRect l="-1459" t="-9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6B687A0-B876-4C58-98AD-4488FF9C8369}"/>
              </a:ext>
            </a:extLst>
          </p:cNvPr>
          <p:cNvSpPr txBox="1"/>
          <p:nvPr/>
        </p:nvSpPr>
        <p:spPr>
          <a:xfrm>
            <a:off x="8242949" y="3152298"/>
            <a:ext cx="306846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对模型参数进行估计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对隐变量 </a:t>
            </a:r>
            <a:r>
              <a:rPr lang="en-US" altLang="zh-CN" dirty="0"/>
              <a:t>z </a:t>
            </a:r>
            <a:r>
              <a:rPr lang="zh-CN" altLang="en-US" dirty="0"/>
              <a:t>进行后验推断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估计数据 </a:t>
            </a:r>
            <a:r>
              <a:rPr lang="en-US" altLang="zh-CN" dirty="0"/>
              <a:t>X </a:t>
            </a:r>
            <a:r>
              <a:rPr lang="zh-CN" altLang="en-US" dirty="0"/>
              <a:t>的边际似然</a:t>
            </a:r>
          </a:p>
        </p:txBody>
      </p:sp>
    </p:spTree>
    <p:extLst>
      <p:ext uri="{BB962C8B-B14F-4D97-AF65-F5344CB8AC3E}">
        <p14:creationId xmlns:p14="http://schemas.microsoft.com/office/powerpoint/2010/main" val="193362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EA1289-6694-4752-AE0A-A0EB6A1F3959}"/>
                  </a:ext>
                </a:extLst>
              </p:cNvPr>
              <p:cNvSpPr txBox="1"/>
              <p:nvPr/>
            </p:nvSpPr>
            <p:spPr>
              <a:xfrm>
                <a:off x="1005028" y="646745"/>
                <a:ext cx="4542526" cy="3533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解决方案</a:t>
                </a:r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zh-CN" altLang="en-US" sz="2000" dirty="0"/>
                  <a:t>变分推断</a:t>
                </a:r>
                <a:r>
                  <a:rPr lang="en-US" altLang="zh-CN" sz="2000" dirty="0"/>
                  <a:t>(variational inference)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用变分分布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逼近后验分布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证据下界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也可以写成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EA1289-6694-4752-AE0A-A0EB6A1F3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28" y="646745"/>
                <a:ext cx="4542526" cy="3533403"/>
              </a:xfrm>
              <a:prstGeom prst="rect">
                <a:avLst/>
              </a:prstGeom>
              <a:blipFill>
                <a:blip r:embed="rId2"/>
                <a:stretch>
                  <a:fillRect l="-2148" t="-1379" b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72D8B42-FB7D-481F-B6B1-04F50199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46" y="2563584"/>
            <a:ext cx="5181611" cy="3657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5ADA37-5400-426A-8136-4D3FFF88D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99" y="3365208"/>
            <a:ext cx="4312929" cy="3657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06AB55-20A6-4DB6-90E9-BB6219ED8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72" y="4308921"/>
            <a:ext cx="5903988" cy="3657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F15312-A41D-4C1A-98FA-B7F45FEBE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972" y="4961604"/>
            <a:ext cx="8006196" cy="13020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099FBD-ABFB-4759-971E-69B5AA917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326" y="2014907"/>
            <a:ext cx="2783646" cy="282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9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8EAD33-153D-4907-A323-7C6515E1C72E}"/>
                  </a:ext>
                </a:extLst>
              </p:cNvPr>
              <p:cNvSpPr/>
              <p:nvPr/>
            </p:nvSpPr>
            <p:spPr>
              <a:xfrm>
                <a:off x="1023891" y="762131"/>
                <a:ext cx="6628659" cy="4166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主要思想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假设先验分布是正态的，变分分布由神经网络学习得到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给一个数据点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，就相应地生成一个变分分布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从变分分布中抽样，得到隐变量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根据隐变量重构样本数据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r>
                  <a:rPr lang="zh-CN" altLang="en-US" sz="2000" dirty="0"/>
                  <a:t>问题：</a:t>
                </a:r>
                <a:endParaRPr lang="en-US" altLang="zh-CN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怎么从神经网络得到一个具体的分布？</a:t>
                </a:r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为什么每个样本点都要生成一个分布？</a:t>
                </a:r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抽样操作不可求导怎么办？</a:t>
                </a:r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如何重构样本数据（解码器）？</a:t>
                </a:r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dirty="0"/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8EAD33-153D-4907-A323-7C6515E1C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91" y="762131"/>
                <a:ext cx="6628659" cy="4166077"/>
              </a:xfrm>
              <a:prstGeom prst="rect">
                <a:avLst/>
              </a:prstGeom>
              <a:blipFill>
                <a:blip r:embed="rId2"/>
                <a:stretch>
                  <a:fillRect l="-1472" t="-1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86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exue.fm/usr/uploads/2018/03/2689906124.png">
            <a:extLst>
              <a:ext uri="{FF2B5EF4-FFF2-40B4-BE49-F238E27FC236}">
                <a16:creationId xmlns:a16="http://schemas.microsoft.com/office/drawing/2014/main" id="{594126CF-6EDE-4B9F-8627-58582F8D7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17" y="1577544"/>
            <a:ext cx="8704365" cy="45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B7EABA-DB58-4F2A-BC1D-195F36F55346}"/>
              </a:ext>
            </a:extLst>
          </p:cNvPr>
          <p:cNvSpPr txBox="1"/>
          <p:nvPr/>
        </p:nvSpPr>
        <p:spPr>
          <a:xfrm>
            <a:off x="914401" y="790112"/>
            <a:ext cx="428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：为什么每个样本点都要生成一个分布</a:t>
            </a:r>
          </a:p>
        </p:txBody>
      </p:sp>
    </p:spTree>
    <p:extLst>
      <p:ext uri="{BB962C8B-B14F-4D97-AF65-F5344CB8AC3E}">
        <p14:creationId xmlns:p14="http://schemas.microsoft.com/office/powerpoint/2010/main" val="275294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exue.fm/usr/uploads/2018/03/2584918486.png">
            <a:extLst>
              <a:ext uri="{FF2B5EF4-FFF2-40B4-BE49-F238E27FC236}">
                <a16:creationId xmlns:a16="http://schemas.microsoft.com/office/drawing/2014/main" id="{46F8A484-4B4C-4327-9C6E-39A3F3059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77" y="822704"/>
            <a:ext cx="7678845" cy="52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93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356D591-D8C1-4FFC-BCE5-6C064FA861C9}"/>
              </a:ext>
            </a:extLst>
          </p:cNvPr>
          <p:cNvSpPr txBox="1"/>
          <p:nvPr/>
        </p:nvSpPr>
        <p:spPr>
          <a:xfrm>
            <a:off x="932155" y="887767"/>
            <a:ext cx="4597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：抽样操作不可求导怎么办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：重参数技巧（</a:t>
            </a:r>
            <a:r>
              <a:rPr lang="en-US" altLang="zh-CN" dirty="0"/>
              <a:t>reparameterization trick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BD600A-C82E-47E3-89EC-4FCDC958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23" y="2115105"/>
            <a:ext cx="3267463" cy="1694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0D5E2BB-B522-4C2D-9A20-0437B4B1AC1F}"/>
                  </a:ext>
                </a:extLst>
              </p:cNvPr>
              <p:cNvSpPr txBox="1"/>
              <p:nvPr/>
            </p:nvSpPr>
            <p:spPr>
              <a:xfrm>
                <a:off x="1020931" y="4400573"/>
                <a:ext cx="5424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即：从             采样一个 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，相当于从           采样一个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然后令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𝜎𝜖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0D5E2BB-B522-4C2D-9A20-0437B4B1A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31" y="4400573"/>
                <a:ext cx="5424257" cy="646331"/>
              </a:xfrm>
              <a:prstGeom prst="rect">
                <a:avLst/>
              </a:prstGeom>
              <a:blipFill>
                <a:blip r:embed="rId3"/>
                <a:stretch>
                  <a:fillRect l="-899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02D6889-523D-4F81-8710-111E6FA7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604" y="4484470"/>
            <a:ext cx="643129" cy="2346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CA71B2-25AA-4302-A5CA-4146C3274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274" y="4484470"/>
            <a:ext cx="752858" cy="239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539A7E-F324-4AC0-85E3-CFACCAEC3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23" y="5262568"/>
            <a:ext cx="6829437" cy="5815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11F834-624C-4560-981C-2E74DEFBC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595522"/>
            <a:ext cx="5852172" cy="97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57426C-4936-48FB-BDE0-BEE8E97DBDEC}"/>
                  </a:ext>
                </a:extLst>
              </p:cNvPr>
              <p:cNvSpPr txBox="1"/>
              <p:nvPr/>
            </p:nvSpPr>
            <p:spPr>
              <a:xfrm>
                <a:off x="6445188" y="3721526"/>
                <a:ext cx="546316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57426C-4936-48FB-BDE0-BEE8E97D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188" y="3721526"/>
                <a:ext cx="5463162" cy="380810"/>
              </a:xfrm>
              <a:prstGeom prst="rect">
                <a:avLst/>
              </a:prstGeom>
              <a:blipFill>
                <a:blip r:embed="rId8"/>
                <a:stretch>
                  <a:fillRect l="-893" t="-4762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7982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4edeb43e-bce3-4ee2-9204-51396068e736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5npmcfb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模型之LDA - 副本" id="{4FFCFF79-1EF8-4E42-8D9B-800AE37897D3}" vid="{3F6513E4-1188-4B40-BD56-96C3B4183BE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4147</TotalTime>
  <Words>708</Words>
  <Application>Microsoft Office PowerPoint</Application>
  <PresentationFormat>宽屏</PresentationFormat>
  <Paragraphs>155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Arial</vt:lpstr>
      <vt:lpstr>Calibri</vt:lpstr>
      <vt:lpstr>Cambria Math</vt:lpstr>
      <vt:lpstr>Segoe UI</vt:lpstr>
      <vt:lpstr>Wingdings</vt:lpstr>
      <vt:lpstr>Office Theme</vt:lpstr>
      <vt:lpstr>PowerPoint 演示文稿</vt:lpstr>
      <vt:lpstr>PowerPoint 演示文稿</vt:lpstr>
      <vt:lpstr>LDA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ProdLDA</vt:lpstr>
      <vt:lpstr>PowerPoint 演示文稿</vt:lpstr>
      <vt:lpstr>PowerPoint 演示文稿</vt:lpstr>
      <vt:lpstr>PowerPoint 演示文稿</vt:lpstr>
      <vt:lpstr>PowerPoint 演示文稿</vt:lpstr>
      <vt:lpstr>CombinedTM</vt:lpstr>
      <vt:lpstr>Contrastive Learning for Neural Topic Model</vt:lpstr>
      <vt:lpstr>PowerPoint 演示文稿</vt:lpstr>
      <vt:lpstr>PowerPoint 演示文稿</vt:lpstr>
      <vt:lpstr>PowerPoint 演示文稿</vt:lpstr>
      <vt:lpstr>论文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liulei</dc:creator>
  <cp:lastModifiedBy>sanshihualiu</cp:lastModifiedBy>
  <cp:revision>80</cp:revision>
  <dcterms:created xsi:type="dcterms:W3CDTF">2021-12-12T03:27:15Z</dcterms:created>
  <dcterms:modified xsi:type="dcterms:W3CDTF">2021-12-22T10:40:20Z</dcterms:modified>
</cp:coreProperties>
</file>